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Nanum Gothic Bold" panose="020B0600000101010101" charset="-127"/>
      <p:regular r:id="rId20"/>
    </p:embeddedFont>
    <p:embeddedFont>
      <p:font typeface="Source Han Sans KR Bold" panose="020B0600000101010101" charset="-127"/>
      <p:regular r:id="rId21"/>
    </p:embeddedFont>
    <p:embeddedFont>
      <p:font typeface="Source Han Sans KR Medium" panose="020B0600000101010101" charset="-127"/>
      <p:regular r:id="rId22"/>
    </p:embeddedFont>
    <p:embeddedFont>
      <p:font typeface="Tlab 레트로라이프" panose="020B0600000101010101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TT Commons Pro Bold" panose="020B0600000101010101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245143"/>
            <a:chOff x="0" y="0"/>
            <a:chExt cx="4816593" cy="1908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908186"/>
            </a:xfrm>
            <a:custGeom>
              <a:avLst/>
              <a:gdLst/>
              <a:ahLst/>
              <a:cxnLst/>
              <a:rect l="l" t="t" r="r" b="b"/>
              <a:pathLst>
                <a:path w="4816592" h="1908186">
                  <a:moveTo>
                    <a:pt x="0" y="0"/>
                  </a:moveTo>
                  <a:lnTo>
                    <a:pt x="4816592" y="0"/>
                  </a:lnTo>
                  <a:lnTo>
                    <a:pt x="4816592" y="1908186"/>
                  </a:lnTo>
                  <a:lnTo>
                    <a:pt x="0" y="1908186"/>
                  </a:lnTo>
                  <a:close/>
                </a:path>
              </a:pathLst>
            </a:custGeom>
            <a:solidFill>
              <a:srgbClr val="EBF0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2022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45050" y="4346311"/>
            <a:ext cx="8093412" cy="4826616"/>
          </a:xfrm>
          <a:custGeom>
            <a:avLst/>
            <a:gdLst/>
            <a:ahLst/>
            <a:cxnLst/>
            <a:rect l="l" t="t" r="r" b="b"/>
            <a:pathLst>
              <a:path w="8093412" h="4826616">
                <a:moveTo>
                  <a:pt x="0" y="0"/>
                </a:moveTo>
                <a:lnTo>
                  <a:pt x="8093412" y="0"/>
                </a:lnTo>
                <a:lnTo>
                  <a:pt x="8093412" y="4826617"/>
                </a:lnTo>
                <a:lnTo>
                  <a:pt x="0" y="4826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19363"/>
            <a:ext cx="15006299" cy="887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47"/>
              </a:lnSpc>
            </a:pPr>
            <a:r>
              <a:rPr lang="en-US" sz="8899" spc="-400">
                <a:solidFill>
                  <a:srgbClr val="20344B"/>
                </a:solidFill>
                <a:ea typeface="Tlab 레트로라이프"/>
              </a:rPr>
              <a:t>실시간 초상권 보호 및</a:t>
            </a:r>
          </a:p>
          <a:p>
            <a:pPr>
              <a:lnSpc>
                <a:spcPts val="11747"/>
              </a:lnSpc>
            </a:pPr>
            <a:r>
              <a:rPr lang="en-US" sz="8899" spc="-400">
                <a:solidFill>
                  <a:srgbClr val="20344B"/>
                </a:solidFill>
                <a:latin typeface="Tlab 레트로라이프"/>
                <a:ea typeface="Tlab 레트로라이프"/>
              </a:rPr>
              <a:t> 유해 컨텐츠 AI필터링 프로그램</a:t>
            </a:r>
          </a:p>
          <a:p>
            <a:pPr>
              <a:lnSpc>
                <a:spcPts val="11747"/>
              </a:lnSpc>
            </a:pPr>
            <a:r>
              <a:rPr lang="en-US" sz="8899" spc="-400">
                <a:solidFill>
                  <a:srgbClr val="20344B"/>
                </a:solidFill>
                <a:ea typeface="Tlab 레트로라이프"/>
              </a:rPr>
              <a:t>개념설계</a:t>
            </a:r>
          </a:p>
          <a:p>
            <a:pPr>
              <a:lnSpc>
                <a:spcPts val="11747"/>
              </a:lnSpc>
            </a:pPr>
            <a:r>
              <a:rPr lang="en-US" sz="8899" spc="-400">
                <a:solidFill>
                  <a:srgbClr val="20344B"/>
                </a:solidFill>
                <a:latin typeface="Tlab 레트로라이프"/>
              </a:rPr>
              <a:t> </a:t>
            </a:r>
          </a:p>
          <a:p>
            <a:pPr>
              <a:lnSpc>
                <a:spcPts val="11747"/>
              </a:lnSpc>
            </a:pPr>
            <a:endParaRPr lang="en-US" sz="8899" spc="-400">
              <a:solidFill>
                <a:srgbClr val="20344B"/>
              </a:solidFill>
              <a:latin typeface="Tlab 레트로라이프"/>
            </a:endParaRPr>
          </a:p>
          <a:p>
            <a:pPr>
              <a:lnSpc>
                <a:spcPts val="11747"/>
              </a:lnSpc>
            </a:pPr>
            <a:endParaRPr lang="en-US" sz="8899" spc="-400">
              <a:solidFill>
                <a:srgbClr val="20344B"/>
              </a:solidFill>
              <a:latin typeface="Tlab 레트로라이프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32163" y="4656870"/>
            <a:ext cx="5581179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38">
                <a:solidFill>
                  <a:srgbClr val="1195B2"/>
                </a:solidFill>
                <a:latin typeface="TT Commons Pro Bold"/>
                <a:ea typeface="TT Commons Pro Bold"/>
              </a:rPr>
              <a:t>우승화 60192218 </a:t>
            </a:r>
          </a:p>
          <a:p>
            <a:pPr>
              <a:lnSpc>
                <a:spcPts val="2800"/>
              </a:lnSpc>
            </a:pPr>
            <a:r>
              <a:rPr lang="en-US" sz="2000" spc="338">
                <a:solidFill>
                  <a:srgbClr val="1195B2"/>
                </a:solidFill>
                <a:latin typeface="TT Commons Pro Bold"/>
                <a:ea typeface="TT Commons Pro Bold"/>
              </a:rPr>
              <a:t>석성훈 60192208 </a:t>
            </a:r>
          </a:p>
          <a:p>
            <a:pPr>
              <a:lnSpc>
                <a:spcPts val="2800"/>
              </a:lnSpc>
            </a:pPr>
            <a:r>
              <a:rPr lang="en-US" sz="2000" spc="338">
                <a:solidFill>
                  <a:srgbClr val="1195B2"/>
                </a:solidFill>
                <a:latin typeface="TT Commons Pro Bold"/>
                <a:ea typeface="TT Commons Pro Bold"/>
              </a:rPr>
              <a:t>이훈근 60192230 </a:t>
            </a:r>
          </a:p>
          <a:p>
            <a:pPr>
              <a:lnSpc>
                <a:spcPts val="2800"/>
              </a:lnSpc>
            </a:pPr>
            <a:r>
              <a:rPr lang="en-US" sz="2000" spc="338">
                <a:solidFill>
                  <a:srgbClr val="1195B2"/>
                </a:solidFill>
                <a:latin typeface="TT Commons Pro Bold"/>
                <a:ea typeface="TT Commons Pro Bold"/>
              </a:rPr>
              <a:t>임준원 60192231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9355" y="1373760"/>
            <a:ext cx="9865192" cy="8668404"/>
            <a:chOff x="0" y="0"/>
            <a:chExt cx="13153589" cy="11557872"/>
          </a:xfrm>
        </p:grpSpPr>
        <p:sp>
          <p:nvSpPr>
            <p:cNvPr id="3" name="Freeform 3"/>
            <p:cNvSpPr/>
            <p:nvPr/>
          </p:nvSpPr>
          <p:spPr>
            <a:xfrm>
              <a:off x="373952" y="0"/>
              <a:ext cx="12405588" cy="11557872"/>
            </a:xfrm>
            <a:custGeom>
              <a:avLst/>
              <a:gdLst/>
              <a:ahLst/>
              <a:cxnLst/>
              <a:rect l="l" t="t" r="r" b="b"/>
              <a:pathLst>
                <a:path w="12405588" h="11557872">
                  <a:moveTo>
                    <a:pt x="0" y="0"/>
                  </a:moveTo>
                  <a:lnTo>
                    <a:pt x="12405587" y="0"/>
                  </a:lnTo>
                  <a:lnTo>
                    <a:pt x="12405587" y="11557872"/>
                  </a:lnTo>
                  <a:lnTo>
                    <a:pt x="0" y="11557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9515783"/>
              <a:ext cx="6576746" cy="0"/>
            </a:xfrm>
            <a:prstGeom prst="line">
              <a:avLst/>
            </a:prstGeom>
            <a:ln w="50800" cap="flat">
              <a:solidFill>
                <a:srgbClr val="5B939F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6576746" y="9018662"/>
              <a:ext cx="0" cy="497121"/>
            </a:xfrm>
            <a:prstGeom prst="line">
              <a:avLst/>
            </a:prstGeom>
            <a:ln w="50800" cap="flat">
              <a:solidFill>
                <a:srgbClr val="5B939F"/>
              </a:solidFill>
              <a:prstDash val="sysDash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6576746" y="8993262"/>
              <a:ext cx="6576746" cy="25400"/>
            </a:xfrm>
            <a:prstGeom prst="line">
              <a:avLst/>
            </a:prstGeom>
            <a:ln w="50800" cap="flat">
              <a:solidFill>
                <a:srgbClr val="5B939F"/>
              </a:solidFill>
              <a:prstDash val="sysDash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28700" y="703719"/>
            <a:ext cx="622877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ea typeface="Tlab 레트로라이프"/>
              </a:rPr>
              <a:t>클래스 다이어그램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36270" y="2510980"/>
            <a:ext cx="3724440" cy="1132574"/>
            <a:chOff x="0" y="0"/>
            <a:chExt cx="4965920" cy="1510099"/>
          </a:xfrm>
        </p:grpSpPr>
        <p:grpSp>
          <p:nvGrpSpPr>
            <p:cNvPr id="9" name="Group 9"/>
            <p:cNvGrpSpPr/>
            <p:nvPr/>
          </p:nvGrpSpPr>
          <p:grpSpPr>
            <a:xfrm>
              <a:off x="203200" y="203200"/>
              <a:ext cx="4762720" cy="1306899"/>
              <a:chOff x="0" y="0"/>
              <a:chExt cx="940784" cy="25815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40784" cy="258153"/>
              </a:xfrm>
              <a:custGeom>
                <a:avLst/>
                <a:gdLst/>
                <a:ahLst/>
                <a:cxnLst/>
                <a:rect l="l" t="t" r="r" b="b"/>
                <a:pathLst>
                  <a:path w="940784" h="258153">
                    <a:moveTo>
                      <a:pt x="110536" y="0"/>
                    </a:moveTo>
                    <a:lnTo>
                      <a:pt x="830248" y="0"/>
                    </a:lnTo>
                    <a:cubicBezTo>
                      <a:pt x="891296" y="0"/>
                      <a:pt x="940784" y="49489"/>
                      <a:pt x="940784" y="110536"/>
                    </a:cubicBezTo>
                    <a:lnTo>
                      <a:pt x="940784" y="147617"/>
                    </a:lnTo>
                    <a:cubicBezTo>
                      <a:pt x="940784" y="208664"/>
                      <a:pt x="891296" y="258153"/>
                      <a:pt x="830248" y="258153"/>
                    </a:cubicBezTo>
                    <a:lnTo>
                      <a:pt x="110536" y="258153"/>
                    </a:lnTo>
                    <a:cubicBezTo>
                      <a:pt x="49489" y="258153"/>
                      <a:pt x="0" y="208664"/>
                      <a:pt x="0" y="147617"/>
                    </a:cubicBezTo>
                    <a:lnTo>
                      <a:pt x="0" y="110536"/>
                    </a:lnTo>
                    <a:cubicBezTo>
                      <a:pt x="0" y="49489"/>
                      <a:pt x="49489" y="0"/>
                      <a:pt x="110536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940784" cy="305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4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559145" y="215268"/>
              <a:ext cx="1644055" cy="871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3"/>
                </a:lnSpc>
                <a:spcBef>
                  <a:spcPct val="0"/>
                </a:spcBef>
              </a:pPr>
              <a:r>
                <a:rPr lang="en-US" sz="3995">
                  <a:solidFill>
                    <a:srgbClr val="20344B"/>
                  </a:solidFill>
                  <a:latin typeface="Tlab 레트로라이프"/>
                </a:rPr>
                <a:t>View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0"/>
              <a:ext cx="4762720" cy="1289631"/>
              <a:chOff x="0" y="0"/>
              <a:chExt cx="940784" cy="2547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40784" cy="254742"/>
              </a:xfrm>
              <a:custGeom>
                <a:avLst/>
                <a:gdLst/>
                <a:ahLst/>
                <a:cxnLst/>
                <a:rect l="l" t="t" r="r" b="b"/>
                <a:pathLst>
                  <a:path w="940784" h="254742">
                    <a:moveTo>
                      <a:pt x="110536" y="0"/>
                    </a:moveTo>
                    <a:lnTo>
                      <a:pt x="830248" y="0"/>
                    </a:lnTo>
                    <a:cubicBezTo>
                      <a:pt x="891296" y="0"/>
                      <a:pt x="940784" y="49489"/>
                      <a:pt x="940784" y="110536"/>
                    </a:cubicBezTo>
                    <a:lnTo>
                      <a:pt x="940784" y="144206"/>
                    </a:lnTo>
                    <a:cubicBezTo>
                      <a:pt x="940784" y="173522"/>
                      <a:pt x="929138" y="201637"/>
                      <a:pt x="908409" y="222367"/>
                    </a:cubicBezTo>
                    <a:cubicBezTo>
                      <a:pt x="887680" y="243096"/>
                      <a:pt x="859564" y="254742"/>
                      <a:pt x="830248" y="254742"/>
                    </a:cubicBezTo>
                    <a:lnTo>
                      <a:pt x="110536" y="254742"/>
                    </a:lnTo>
                    <a:cubicBezTo>
                      <a:pt x="49489" y="254742"/>
                      <a:pt x="0" y="205253"/>
                      <a:pt x="0" y="144206"/>
                    </a:cubicBezTo>
                    <a:lnTo>
                      <a:pt x="0" y="110536"/>
                    </a:lnTo>
                    <a:cubicBezTo>
                      <a:pt x="0" y="49489"/>
                      <a:pt x="49489" y="0"/>
                      <a:pt x="110536" y="0"/>
                    </a:cubicBezTo>
                    <a:close/>
                  </a:path>
                </a:pathLst>
              </a:custGeom>
              <a:solidFill>
                <a:srgbClr val="EBF0F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940784" cy="3023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47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559085" y="215268"/>
              <a:ext cx="1644174" cy="871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3"/>
                </a:lnSpc>
                <a:spcBef>
                  <a:spcPct val="0"/>
                </a:spcBef>
              </a:pPr>
              <a:r>
                <a:rPr lang="en-US" sz="3995">
                  <a:solidFill>
                    <a:srgbClr val="20344B"/>
                  </a:solidFill>
                  <a:latin typeface="Tlab 레트로라이프"/>
                </a:rPr>
                <a:t>View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36270" y="6704509"/>
            <a:ext cx="3724440" cy="1132574"/>
            <a:chOff x="0" y="0"/>
            <a:chExt cx="4965920" cy="1510099"/>
          </a:xfrm>
        </p:grpSpPr>
        <p:grpSp>
          <p:nvGrpSpPr>
            <p:cNvPr id="18" name="Group 18"/>
            <p:cNvGrpSpPr/>
            <p:nvPr/>
          </p:nvGrpSpPr>
          <p:grpSpPr>
            <a:xfrm>
              <a:off x="203200" y="203200"/>
              <a:ext cx="4762720" cy="1306899"/>
              <a:chOff x="0" y="0"/>
              <a:chExt cx="940784" cy="25815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40784" cy="258153"/>
              </a:xfrm>
              <a:custGeom>
                <a:avLst/>
                <a:gdLst/>
                <a:ahLst/>
                <a:cxnLst/>
                <a:rect l="l" t="t" r="r" b="b"/>
                <a:pathLst>
                  <a:path w="940784" h="258153">
                    <a:moveTo>
                      <a:pt x="110536" y="0"/>
                    </a:moveTo>
                    <a:lnTo>
                      <a:pt x="830248" y="0"/>
                    </a:lnTo>
                    <a:cubicBezTo>
                      <a:pt x="891296" y="0"/>
                      <a:pt x="940784" y="49489"/>
                      <a:pt x="940784" y="110536"/>
                    </a:cubicBezTo>
                    <a:lnTo>
                      <a:pt x="940784" y="147617"/>
                    </a:lnTo>
                    <a:cubicBezTo>
                      <a:pt x="940784" y="208664"/>
                      <a:pt x="891296" y="258153"/>
                      <a:pt x="830248" y="258153"/>
                    </a:cubicBezTo>
                    <a:lnTo>
                      <a:pt x="110536" y="258153"/>
                    </a:lnTo>
                    <a:cubicBezTo>
                      <a:pt x="49489" y="258153"/>
                      <a:pt x="0" y="208664"/>
                      <a:pt x="0" y="147617"/>
                    </a:cubicBezTo>
                    <a:lnTo>
                      <a:pt x="0" y="110536"/>
                    </a:lnTo>
                    <a:cubicBezTo>
                      <a:pt x="0" y="49489"/>
                      <a:pt x="49489" y="0"/>
                      <a:pt x="110536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940784" cy="305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47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559145" y="215268"/>
              <a:ext cx="1644055" cy="871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3"/>
                </a:lnSpc>
                <a:spcBef>
                  <a:spcPct val="0"/>
                </a:spcBef>
              </a:pPr>
              <a:r>
                <a:rPr lang="en-US" sz="3995">
                  <a:solidFill>
                    <a:srgbClr val="20344B"/>
                  </a:solidFill>
                  <a:latin typeface="Tlab 레트로라이프"/>
                </a:rPr>
                <a:t>View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4762720" cy="1289631"/>
              <a:chOff x="0" y="0"/>
              <a:chExt cx="940784" cy="25474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40784" cy="254742"/>
              </a:xfrm>
              <a:custGeom>
                <a:avLst/>
                <a:gdLst/>
                <a:ahLst/>
                <a:cxnLst/>
                <a:rect l="l" t="t" r="r" b="b"/>
                <a:pathLst>
                  <a:path w="940784" h="254742">
                    <a:moveTo>
                      <a:pt x="110536" y="0"/>
                    </a:moveTo>
                    <a:lnTo>
                      <a:pt x="830248" y="0"/>
                    </a:lnTo>
                    <a:cubicBezTo>
                      <a:pt x="891296" y="0"/>
                      <a:pt x="940784" y="49489"/>
                      <a:pt x="940784" y="110536"/>
                    </a:cubicBezTo>
                    <a:lnTo>
                      <a:pt x="940784" y="144206"/>
                    </a:lnTo>
                    <a:cubicBezTo>
                      <a:pt x="940784" y="173522"/>
                      <a:pt x="929138" y="201637"/>
                      <a:pt x="908409" y="222367"/>
                    </a:cubicBezTo>
                    <a:cubicBezTo>
                      <a:pt x="887680" y="243096"/>
                      <a:pt x="859564" y="254742"/>
                      <a:pt x="830248" y="254742"/>
                    </a:cubicBezTo>
                    <a:lnTo>
                      <a:pt x="110536" y="254742"/>
                    </a:lnTo>
                    <a:cubicBezTo>
                      <a:pt x="49489" y="254742"/>
                      <a:pt x="0" y="205253"/>
                      <a:pt x="0" y="144206"/>
                    </a:cubicBezTo>
                    <a:lnTo>
                      <a:pt x="0" y="110536"/>
                    </a:lnTo>
                    <a:cubicBezTo>
                      <a:pt x="0" y="49489"/>
                      <a:pt x="49489" y="0"/>
                      <a:pt x="110536" y="0"/>
                    </a:cubicBezTo>
                    <a:close/>
                  </a:path>
                </a:pathLst>
              </a:custGeom>
              <a:solidFill>
                <a:srgbClr val="EBF0F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940784" cy="3023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47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82162" y="175896"/>
              <a:ext cx="3998019" cy="871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3"/>
                </a:lnSpc>
                <a:spcBef>
                  <a:spcPct val="0"/>
                </a:spcBef>
              </a:pPr>
              <a:r>
                <a:rPr lang="en-US" sz="3995">
                  <a:solidFill>
                    <a:srgbClr val="20344B"/>
                  </a:solidFill>
                  <a:latin typeface="Tlab 레트로라이프"/>
                </a:rPr>
                <a:t>Controller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36270" y="8613286"/>
            <a:ext cx="3724440" cy="1132574"/>
            <a:chOff x="0" y="0"/>
            <a:chExt cx="4965920" cy="1510099"/>
          </a:xfrm>
        </p:grpSpPr>
        <p:grpSp>
          <p:nvGrpSpPr>
            <p:cNvPr id="27" name="Group 27"/>
            <p:cNvGrpSpPr/>
            <p:nvPr/>
          </p:nvGrpSpPr>
          <p:grpSpPr>
            <a:xfrm>
              <a:off x="203200" y="203200"/>
              <a:ext cx="4762720" cy="1306899"/>
              <a:chOff x="0" y="0"/>
              <a:chExt cx="940784" cy="25815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40784" cy="258153"/>
              </a:xfrm>
              <a:custGeom>
                <a:avLst/>
                <a:gdLst/>
                <a:ahLst/>
                <a:cxnLst/>
                <a:rect l="l" t="t" r="r" b="b"/>
                <a:pathLst>
                  <a:path w="940784" h="258153">
                    <a:moveTo>
                      <a:pt x="110536" y="0"/>
                    </a:moveTo>
                    <a:lnTo>
                      <a:pt x="830248" y="0"/>
                    </a:lnTo>
                    <a:cubicBezTo>
                      <a:pt x="891296" y="0"/>
                      <a:pt x="940784" y="49489"/>
                      <a:pt x="940784" y="110536"/>
                    </a:cubicBezTo>
                    <a:lnTo>
                      <a:pt x="940784" y="147617"/>
                    </a:lnTo>
                    <a:cubicBezTo>
                      <a:pt x="940784" y="208664"/>
                      <a:pt x="891296" y="258153"/>
                      <a:pt x="830248" y="258153"/>
                    </a:cubicBezTo>
                    <a:lnTo>
                      <a:pt x="110536" y="258153"/>
                    </a:lnTo>
                    <a:cubicBezTo>
                      <a:pt x="49489" y="258153"/>
                      <a:pt x="0" y="208664"/>
                      <a:pt x="0" y="147617"/>
                    </a:cubicBezTo>
                    <a:lnTo>
                      <a:pt x="0" y="110536"/>
                    </a:lnTo>
                    <a:cubicBezTo>
                      <a:pt x="0" y="49489"/>
                      <a:pt x="49489" y="0"/>
                      <a:pt x="110536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940784" cy="3057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47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59145" y="215268"/>
              <a:ext cx="1644055" cy="871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3"/>
                </a:lnSpc>
                <a:spcBef>
                  <a:spcPct val="0"/>
                </a:spcBef>
              </a:pPr>
              <a:r>
                <a:rPr lang="en-US" sz="3995">
                  <a:solidFill>
                    <a:srgbClr val="20344B"/>
                  </a:solidFill>
                  <a:latin typeface="Tlab 레트로라이프"/>
                </a:rPr>
                <a:t>View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4762720" cy="1289631"/>
              <a:chOff x="0" y="0"/>
              <a:chExt cx="940784" cy="25474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940784" cy="254742"/>
              </a:xfrm>
              <a:custGeom>
                <a:avLst/>
                <a:gdLst/>
                <a:ahLst/>
                <a:cxnLst/>
                <a:rect l="l" t="t" r="r" b="b"/>
                <a:pathLst>
                  <a:path w="940784" h="254742">
                    <a:moveTo>
                      <a:pt x="110536" y="0"/>
                    </a:moveTo>
                    <a:lnTo>
                      <a:pt x="830248" y="0"/>
                    </a:lnTo>
                    <a:cubicBezTo>
                      <a:pt x="891296" y="0"/>
                      <a:pt x="940784" y="49489"/>
                      <a:pt x="940784" y="110536"/>
                    </a:cubicBezTo>
                    <a:lnTo>
                      <a:pt x="940784" y="144206"/>
                    </a:lnTo>
                    <a:cubicBezTo>
                      <a:pt x="940784" y="173522"/>
                      <a:pt x="929138" y="201637"/>
                      <a:pt x="908409" y="222367"/>
                    </a:cubicBezTo>
                    <a:cubicBezTo>
                      <a:pt x="887680" y="243096"/>
                      <a:pt x="859564" y="254742"/>
                      <a:pt x="830248" y="254742"/>
                    </a:cubicBezTo>
                    <a:lnTo>
                      <a:pt x="110536" y="254742"/>
                    </a:lnTo>
                    <a:cubicBezTo>
                      <a:pt x="49489" y="254742"/>
                      <a:pt x="0" y="205253"/>
                      <a:pt x="0" y="144206"/>
                    </a:cubicBezTo>
                    <a:lnTo>
                      <a:pt x="0" y="110536"/>
                    </a:lnTo>
                    <a:cubicBezTo>
                      <a:pt x="0" y="49489"/>
                      <a:pt x="49489" y="0"/>
                      <a:pt x="110536" y="0"/>
                    </a:cubicBezTo>
                    <a:close/>
                  </a:path>
                </a:pathLst>
              </a:custGeom>
              <a:solidFill>
                <a:srgbClr val="EBF0F1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940784" cy="3023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47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940386" y="215268"/>
              <a:ext cx="2997635" cy="871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3"/>
                </a:lnSpc>
                <a:spcBef>
                  <a:spcPct val="0"/>
                </a:spcBef>
              </a:pPr>
              <a:r>
                <a:rPr lang="en-US" sz="3995">
                  <a:solidFill>
                    <a:srgbClr val="20344B"/>
                  </a:solidFill>
                  <a:latin typeface="Tlab 레트로라이프"/>
                </a:rPr>
                <a:t>Models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6099363" y="6299874"/>
            <a:ext cx="9881064" cy="3810"/>
          </a:xfrm>
          <a:prstGeom prst="line">
            <a:avLst/>
          </a:prstGeom>
          <a:ln w="38100" cap="flat">
            <a:solidFill>
              <a:srgbClr val="5B939F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32449" y="1904772"/>
            <a:ext cx="12821067" cy="8190899"/>
          </a:xfrm>
          <a:custGeom>
            <a:avLst/>
            <a:gdLst/>
            <a:ahLst/>
            <a:cxnLst/>
            <a:rect l="l" t="t" r="r" b="b"/>
            <a:pathLst>
              <a:path w="12821067" h="8190899">
                <a:moveTo>
                  <a:pt x="0" y="0"/>
                </a:moveTo>
                <a:lnTo>
                  <a:pt x="12821066" y="0"/>
                </a:lnTo>
                <a:lnTo>
                  <a:pt x="12821066" y="8190900"/>
                </a:lnTo>
                <a:lnTo>
                  <a:pt x="0" y="819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03719"/>
            <a:ext cx="8994670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클래스 다이어그램 - GUI 구현 클래스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84144" y="1614486"/>
            <a:ext cx="11519711" cy="8672514"/>
          </a:xfrm>
          <a:custGeom>
            <a:avLst/>
            <a:gdLst/>
            <a:ahLst/>
            <a:cxnLst/>
            <a:rect l="l" t="t" r="r" b="b"/>
            <a:pathLst>
              <a:path w="11519711" h="8672514">
                <a:moveTo>
                  <a:pt x="0" y="0"/>
                </a:moveTo>
                <a:lnTo>
                  <a:pt x="11519712" y="0"/>
                </a:lnTo>
                <a:lnTo>
                  <a:pt x="11519712" y="8672514"/>
                </a:lnTo>
                <a:lnTo>
                  <a:pt x="0" y="8672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910" b="-791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03719"/>
            <a:ext cx="881382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클래스 다이어그램 - GUI 구현 클래스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1980" y="1986729"/>
            <a:ext cx="17324039" cy="7061663"/>
          </a:xfrm>
          <a:custGeom>
            <a:avLst/>
            <a:gdLst/>
            <a:ahLst/>
            <a:cxnLst/>
            <a:rect l="l" t="t" r="r" b="b"/>
            <a:pathLst>
              <a:path w="17324039" h="7061663">
                <a:moveTo>
                  <a:pt x="0" y="0"/>
                </a:moveTo>
                <a:lnTo>
                  <a:pt x="17324040" y="0"/>
                </a:lnTo>
                <a:lnTo>
                  <a:pt x="17324040" y="7061663"/>
                </a:lnTo>
                <a:lnTo>
                  <a:pt x="0" y="7061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03719"/>
            <a:ext cx="8888290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클래스 다이어그램 - GUI 구현 클래스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1758" y="1597417"/>
            <a:ext cx="13044484" cy="8275805"/>
          </a:xfrm>
          <a:custGeom>
            <a:avLst/>
            <a:gdLst/>
            <a:ahLst/>
            <a:cxnLst/>
            <a:rect l="l" t="t" r="r" b="b"/>
            <a:pathLst>
              <a:path w="13044484" h="8275805">
                <a:moveTo>
                  <a:pt x="0" y="0"/>
                </a:moveTo>
                <a:lnTo>
                  <a:pt x="13044484" y="0"/>
                </a:lnTo>
                <a:lnTo>
                  <a:pt x="13044484" y="8275805"/>
                </a:lnTo>
                <a:lnTo>
                  <a:pt x="0" y="8275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03719"/>
            <a:ext cx="9781887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클래스 다이어그램 - Processor 클래스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023" y="2853230"/>
            <a:ext cx="16915954" cy="6405070"/>
          </a:xfrm>
          <a:custGeom>
            <a:avLst/>
            <a:gdLst/>
            <a:ahLst/>
            <a:cxnLst/>
            <a:rect l="l" t="t" r="r" b="b"/>
            <a:pathLst>
              <a:path w="16915954" h="6405070">
                <a:moveTo>
                  <a:pt x="0" y="0"/>
                </a:moveTo>
                <a:lnTo>
                  <a:pt x="16915954" y="0"/>
                </a:lnTo>
                <a:lnTo>
                  <a:pt x="16915954" y="6405070"/>
                </a:lnTo>
                <a:lnTo>
                  <a:pt x="0" y="6405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03719"/>
            <a:ext cx="8643614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클래스 다이어그램 - Filtering 클래스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78534" y="1569312"/>
            <a:ext cx="11159797" cy="8717688"/>
          </a:xfrm>
          <a:custGeom>
            <a:avLst/>
            <a:gdLst/>
            <a:ahLst/>
            <a:cxnLst/>
            <a:rect l="l" t="t" r="r" b="b"/>
            <a:pathLst>
              <a:path w="11159797" h="8717688">
                <a:moveTo>
                  <a:pt x="0" y="0"/>
                </a:moveTo>
                <a:lnTo>
                  <a:pt x="11159797" y="0"/>
                </a:lnTo>
                <a:lnTo>
                  <a:pt x="11159797" y="8717688"/>
                </a:lnTo>
                <a:lnTo>
                  <a:pt x="0" y="871768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03719"/>
            <a:ext cx="622877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ea typeface="Tlab 레트로라이프"/>
              </a:rPr>
              <a:t>시퀀스 다이어그램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95036" y="5793881"/>
            <a:ext cx="3724440" cy="1782047"/>
            <a:chOff x="0" y="0"/>
            <a:chExt cx="4965920" cy="2376062"/>
          </a:xfrm>
        </p:grpSpPr>
        <p:grpSp>
          <p:nvGrpSpPr>
            <p:cNvPr id="5" name="Group 5"/>
            <p:cNvGrpSpPr/>
            <p:nvPr/>
          </p:nvGrpSpPr>
          <p:grpSpPr>
            <a:xfrm>
              <a:off x="203200" y="203200"/>
              <a:ext cx="4762720" cy="2172862"/>
              <a:chOff x="0" y="0"/>
              <a:chExt cx="940784" cy="42920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40784" cy="429207"/>
              </a:xfrm>
              <a:custGeom>
                <a:avLst/>
                <a:gdLst/>
                <a:ahLst/>
                <a:cxnLst/>
                <a:rect l="l" t="t" r="r" b="b"/>
                <a:pathLst>
                  <a:path w="940784" h="429207">
                    <a:moveTo>
                      <a:pt x="110536" y="0"/>
                    </a:moveTo>
                    <a:lnTo>
                      <a:pt x="830248" y="0"/>
                    </a:lnTo>
                    <a:cubicBezTo>
                      <a:pt x="891296" y="0"/>
                      <a:pt x="940784" y="49489"/>
                      <a:pt x="940784" y="110536"/>
                    </a:cubicBezTo>
                    <a:lnTo>
                      <a:pt x="940784" y="318672"/>
                    </a:lnTo>
                    <a:cubicBezTo>
                      <a:pt x="940784" y="379719"/>
                      <a:pt x="891296" y="429207"/>
                      <a:pt x="830248" y="429207"/>
                    </a:cubicBezTo>
                    <a:lnTo>
                      <a:pt x="110536" y="429207"/>
                    </a:lnTo>
                    <a:cubicBezTo>
                      <a:pt x="49489" y="429207"/>
                      <a:pt x="0" y="379719"/>
                      <a:pt x="0" y="318672"/>
                    </a:cubicBezTo>
                    <a:lnTo>
                      <a:pt x="0" y="110536"/>
                    </a:lnTo>
                    <a:cubicBezTo>
                      <a:pt x="0" y="49489"/>
                      <a:pt x="49489" y="0"/>
                      <a:pt x="110536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940784" cy="476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47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4762720" cy="2172862"/>
              <a:chOff x="0" y="0"/>
              <a:chExt cx="940784" cy="42920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40784" cy="429207"/>
              </a:xfrm>
              <a:custGeom>
                <a:avLst/>
                <a:gdLst/>
                <a:ahLst/>
                <a:cxnLst/>
                <a:rect l="l" t="t" r="r" b="b"/>
                <a:pathLst>
                  <a:path w="940784" h="429207">
                    <a:moveTo>
                      <a:pt x="110536" y="0"/>
                    </a:moveTo>
                    <a:lnTo>
                      <a:pt x="830248" y="0"/>
                    </a:lnTo>
                    <a:cubicBezTo>
                      <a:pt x="891296" y="0"/>
                      <a:pt x="940784" y="49489"/>
                      <a:pt x="940784" y="110536"/>
                    </a:cubicBezTo>
                    <a:lnTo>
                      <a:pt x="940784" y="318672"/>
                    </a:lnTo>
                    <a:cubicBezTo>
                      <a:pt x="940784" y="379719"/>
                      <a:pt x="891296" y="429207"/>
                      <a:pt x="830248" y="429207"/>
                    </a:cubicBezTo>
                    <a:lnTo>
                      <a:pt x="110536" y="429207"/>
                    </a:lnTo>
                    <a:cubicBezTo>
                      <a:pt x="49489" y="429207"/>
                      <a:pt x="0" y="379719"/>
                      <a:pt x="0" y="318672"/>
                    </a:cubicBezTo>
                    <a:lnTo>
                      <a:pt x="0" y="110536"/>
                    </a:lnTo>
                    <a:cubicBezTo>
                      <a:pt x="0" y="49489"/>
                      <a:pt x="49489" y="0"/>
                      <a:pt x="110536" y="0"/>
                    </a:cubicBezTo>
                    <a:close/>
                  </a:path>
                </a:pathLst>
              </a:custGeom>
              <a:solidFill>
                <a:srgbClr val="EBF0F1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940784" cy="476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47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81201" y="220291"/>
              <a:ext cx="3400319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20344B"/>
                  </a:solidFill>
                  <a:latin typeface="Tlab 레트로라이프"/>
                </a:rPr>
                <a:t>Filtering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20344B"/>
                  </a:solidFill>
                  <a:latin typeface="Tlab 레트로라이프"/>
                </a:rPr>
                <a:t>Process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44308" y="6458686"/>
            <a:ext cx="1334226" cy="300038"/>
            <a:chOff x="0" y="0"/>
            <a:chExt cx="1778968" cy="400050"/>
          </a:xfrm>
        </p:grpSpPr>
        <p:sp>
          <p:nvSpPr>
            <p:cNvPr id="13" name="AutoShape 13"/>
            <p:cNvSpPr/>
            <p:nvPr/>
          </p:nvSpPr>
          <p:spPr>
            <a:xfrm>
              <a:off x="154762" y="266700"/>
              <a:ext cx="1624207" cy="0"/>
            </a:xfrm>
            <a:prstGeom prst="line">
              <a:avLst/>
            </a:prstGeom>
            <a:ln w="266700" cap="flat">
              <a:solidFill>
                <a:srgbClr val="D9D9D9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0" y="133350"/>
              <a:ext cx="1624207" cy="0"/>
            </a:xfrm>
            <a:prstGeom prst="line">
              <a:avLst/>
            </a:prstGeom>
            <a:ln w="266700" cap="flat">
              <a:solidFill>
                <a:srgbClr val="EBF0F1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4544308" y="3166324"/>
            <a:ext cx="1334226" cy="336447"/>
            <a:chOff x="0" y="0"/>
            <a:chExt cx="1778968" cy="448596"/>
          </a:xfrm>
        </p:grpSpPr>
        <p:sp>
          <p:nvSpPr>
            <p:cNvPr id="16" name="AutoShape 16"/>
            <p:cNvSpPr/>
            <p:nvPr/>
          </p:nvSpPr>
          <p:spPr>
            <a:xfrm>
              <a:off x="154762" y="315246"/>
              <a:ext cx="1624207" cy="0"/>
            </a:xfrm>
            <a:prstGeom prst="line">
              <a:avLst/>
            </a:prstGeom>
            <a:ln w="266700" cap="flat">
              <a:solidFill>
                <a:srgbClr val="D9D9D9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33350"/>
              <a:ext cx="1624207" cy="0"/>
            </a:xfrm>
            <a:prstGeom prst="line">
              <a:avLst/>
            </a:prstGeom>
            <a:ln w="266700" cap="flat">
              <a:solidFill>
                <a:srgbClr val="EBF0F1"/>
              </a:solidFill>
              <a:prstDash val="solid"/>
              <a:headEnd type="none" w="sm" len="sm"/>
              <a:tailEnd type="triangle" w="lg" len="med"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95036" y="2480044"/>
            <a:ext cx="3724440" cy="1782047"/>
            <a:chOff x="0" y="0"/>
            <a:chExt cx="4965920" cy="2376062"/>
          </a:xfrm>
        </p:grpSpPr>
        <p:grpSp>
          <p:nvGrpSpPr>
            <p:cNvPr id="19" name="Group 19"/>
            <p:cNvGrpSpPr/>
            <p:nvPr/>
          </p:nvGrpSpPr>
          <p:grpSpPr>
            <a:xfrm>
              <a:off x="203200" y="203200"/>
              <a:ext cx="4762720" cy="2172862"/>
              <a:chOff x="0" y="0"/>
              <a:chExt cx="940784" cy="42920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40784" cy="429207"/>
              </a:xfrm>
              <a:custGeom>
                <a:avLst/>
                <a:gdLst/>
                <a:ahLst/>
                <a:cxnLst/>
                <a:rect l="l" t="t" r="r" b="b"/>
                <a:pathLst>
                  <a:path w="940784" h="429207">
                    <a:moveTo>
                      <a:pt x="110536" y="0"/>
                    </a:moveTo>
                    <a:lnTo>
                      <a:pt x="830248" y="0"/>
                    </a:lnTo>
                    <a:cubicBezTo>
                      <a:pt x="891296" y="0"/>
                      <a:pt x="940784" y="49489"/>
                      <a:pt x="940784" y="110536"/>
                    </a:cubicBezTo>
                    <a:lnTo>
                      <a:pt x="940784" y="318672"/>
                    </a:lnTo>
                    <a:cubicBezTo>
                      <a:pt x="940784" y="379719"/>
                      <a:pt x="891296" y="429207"/>
                      <a:pt x="830248" y="429207"/>
                    </a:cubicBezTo>
                    <a:lnTo>
                      <a:pt x="110536" y="429207"/>
                    </a:lnTo>
                    <a:cubicBezTo>
                      <a:pt x="49489" y="429207"/>
                      <a:pt x="0" y="379719"/>
                      <a:pt x="0" y="318672"/>
                    </a:cubicBezTo>
                    <a:lnTo>
                      <a:pt x="0" y="110536"/>
                    </a:lnTo>
                    <a:cubicBezTo>
                      <a:pt x="0" y="49489"/>
                      <a:pt x="49489" y="0"/>
                      <a:pt x="110536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940784" cy="476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47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0"/>
              <a:ext cx="4762720" cy="2172862"/>
              <a:chOff x="0" y="0"/>
              <a:chExt cx="940784" cy="42920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40784" cy="429207"/>
              </a:xfrm>
              <a:custGeom>
                <a:avLst/>
                <a:gdLst/>
                <a:ahLst/>
                <a:cxnLst/>
                <a:rect l="l" t="t" r="r" b="b"/>
                <a:pathLst>
                  <a:path w="940784" h="429207">
                    <a:moveTo>
                      <a:pt x="110536" y="0"/>
                    </a:moveTo>
                    <a:lnTo>
                      <a:pt x="830248" y="0"/>
                    </a:lnTo>
                    <a:cubicBezTo>
                      <a:pt x="891296" y="0"/>
                      <a:pt x="940784" y="49489"/>
                      <a:pt x="940784" y="110536"/>
                    </a:cubicBezTo>
                    <a:lnTo>
                      <a:pt x="940784" y="318672"/>
                    </a:lnTo>
                    <a:cubicBezTo>
                      <a:pt x="940784" y="379719"/>
                      <a:pt x="891296" y="429207"/>
                      <a:pt x="830248" y="429207"/>
                    </a:cubicBezTo>
                    <a:lnTo>
                      <a:pt x="110536" y="429207"/>
                    </a:lnTo>
                    <a:cubicBezTo>
                      <a:pt x="49489" y="429207"/>
                      <a:pt x="0" y="379719"/>
                      <a:pt x="0" y="318672"/>
                    </a:cubicBezTo>
                    <a:lnTo>
                      <a:pt x="0" y="110536"/>
                    </a:lnTo>
                    <a:cubicBezTo>
                      <a:pt x="0" y="49489"/>
                      <a:pt x="49489" y="0"/>
                      <a:pt x="110536" y="0"/>
                    </a:cubicBezTo>
                    <a:close/>
                  </a:path>
                </a:pathLst>
              </a:custGeom>
              <a:solidFill>
                <a:srgbClr val="EBF0F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940784" cy="476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47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681201" y="220291"/>
              <a:ext cx="3400319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20344B"/>
                  </a:solidFill>
                  <a:latin typeface="Tlab 레트로라이프"/>
                </a:rPr>
                <a:t>Filter 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20344B"/>
                  </a:solidFill>
                  <a:latin typeface="Tlab 레트로라이프"/>
                </a:rPr>
                <a:t>Setting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012" t="2802" r="6012"/>
          <a:stretch>
            <a:fillRect/>
          </a:stretch>
        </p:blipFill>
        <p:spPr>
          <a:xfrm>
            <a:off x="2588227" y="1480241"/>
            <a:ext cx="12871211" cy="79989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703719"/>
            <a:ext cx="622877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ea typeface="Tlab 레트로라이프"/>
              </a:rPr>
              <a:t>구현 상황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40390" y="9526791"/>
            <a:ext cx="6207220" cy="53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3"/>
              </a:lnSpc>
            </a:pPr>
            <a:r>
              <a:rPr lang="en-US" sz="3195">
                <a:solidFill>
                  <a:srgbClr val="20344B"/>
                </a:solidFill>
                <a:ea typeface="Tlab 레트로라이프"/>
              </a:rPr>
              <a:t>오바마를 필터링 예외 대상에 등록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10420" y="4165423"/>
            <a:ext cx="6467159" cy="1584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>
                <a:solidFill>
                  <a:srgbClr val="20344B"/>
                </a:solidFill>
                <a:ea typeface="Tlab 레트로라이프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18803"/>
            <a:ext cx="18288000" cy="7468197"/>
            <a:chOff x="0" y="0"/>
            <a:chExt cx="4816593" cy="1966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966933"/>
            </a:xfrm>
            <a:custGeom>
              <a:avLst/>
              <a:gdLst/>
              <a:ahLst/>
              <a:cxnLst/>
              <a:rect l="l" t="t" r="r" b="b"/>
              <a:pathLst>
                <a:path w="4816592" h="1966933">
                  <a:moveTo>
                    <a:pt x="0" y="0"/>
                  </a:moveTo>
                  <a:lnTo>
                    <a:pt x="4816592" y="0"/>
                  </a:lnTo>
                  <a:lnTo>
                    <a:pt x="4816592" y="1966933"/>
                  </a:lnTo>
                  <a:lnTo>
                    <a:pt x="0" y="1966933"/>
                  </a:lnTo>
                  <a:close/>
                </a:path>
              </a:pathLst>
            </a:custGeom>
            <a:solidFill>
              <a:srgbClr val="EBF0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208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26180" y="990600"/>
            <a:ext cx="8304244" cy="8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56"/>
              </a:lnSpc>
            </a:pPr>
            <a:r>
              <a:rPr lang="en-US" sz="5713">
                <a:solidFill>
                  <a:srgbClr val="20344B"/>
                </a:solidFill>
                <a:ea typeface="Tlab 레트로라이프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51472" y="1162100"/>
            <a:ext cx="611034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405">
                <a:solidFill>
                  <a:srgbClr val="5B939F"/>
                </a:solidFill>
                <a:latin typeface="TT Commons Pro Bold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7429" y="3905895"/>
            <a:ext cx="7452102" cy="581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4570" lvl="1" indent="-322285" algn="just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000000"/>
                </a:solidFill>
                <a:ea typeface="Tlab 레트로라이프"/>
              </a:rPr>
              <a:t>제품 개요</a:t>
            </a:r>
          </a:p>
          <a:p>
            <a:pPr algn="just">
              <a:lnSpc>
                <a:spcPts val="4179"/>
              </a:lnSpc>
            </a:pPr>
            <a:endParaRPr lang="en-US" sz="2985">
              <a:solidFill>
                <a:srgbClr val="000000"/>
              </a:solidFill>
              <a:ea typeface="Tlab 레트로라이프"/>
            </a:endParaRPr>
          </a:p>
          <a:p>
            <a:pPr marL="644570" lvl="1" indent="-322285" algn="just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000000"/>
                </a:solidFill>
                <a:latin typeface="Tlab 레트로라이프"/>
                <a:ea typeface="Tlab 레트로라이프"/>
              </a:rPr>
              <a:t>UI 설계</a:t>
            </a:r>
          </a:p>
          <a:p>
            <a:pPr algn="just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Tlab 레트로라이프"/>
              <a:ea typeface="Tlab 레트로라이프"/>
            </a:endParaRPr>
          </a:p>
          <a:p>
            <a:pPr marL="644570" lvl="1" indent="-322285" algn="just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000000"/>
                </a:solidFill>
                <a:ea typeface="Tlab 레트로라이프"/>
              </a:rPr>
              <a:t>사용 기술 및 이론</a:t>
            </a:r>
          </a:p>
          <a:p>
            <a:pPr algn="just">
              <a:lnSpc>
                <a:spcPts val="4179"/>
              </a:lnSpc>
            </a:pPr>
            <a:endParaRPr lang="en-US" sz="2985">
              <a:solidFill>
                <a:srgbClr val="000000"/>
              </a:solidFill>
              <a:ea typeface="Tlab 레트로라이프"/>
            </a:endParaRPr>
          </a:p>
          <a:p>
            <a:pPr marL="644570" lvl="1" indent="-322285" algn="just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000000"/>
                </a:solidFill>
                <a:ea typeface="Tlab 레트로라이프"/>
              </a:rPr>
              <a:t>클래스 다이어그램</a:t>
            </a:r>
          </a:p>
          <a:p>
            <a:pPr algn="just">
              <a:lnSpc>
                <a:spcPts val="4179"/>
              </a:lnSpc>
            </a:pPr>
            <a:endParaRPr lang="en-US" sz="2985">
              <a:solidFill>
                <a:srgbClr val="000000"/>
              </a:solidFill>
              <a:ea typeface="Tlab 레트로라이프"/>
            </a:endParaRPr>
          </a:p>
          <a:p>
            <a:pPr marL="644570" lvl="1" indent="-322285" algn="just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000000"/>
                </a:solidFill>
                <a:ea typeface="Tlab 레트로라이프"/>
              </a:rPr>
              <a:t>시퀀스 다이어그램</a:t>
            </a:r>
          </a:p>
          <a:p>
            <a:pPr algn="just">
              <a:lnSpc>
                <a:spcPts val="4179"/>
              </a:lnSpc>
            </a:pPr>
            <a:endParaRPr lang="en-US" sz="2985">
              <a:solidFill>
                <a:srgbClr val="000000"/>
              </a:solidFill>
              <a:ea typeface="Tlab 레트로라이프"/>
            </a:endParaRPr>
          </a:p>
          <a:p>
            <a:pPr algn="just">
              <a:lnSpc>
                <a:spcPts val="4179"/>
              </a:lnSpc>
            </a:pPr>
            <a:endParaRPr lang="en-US" sz="2985">
              <a:solidFill>
                <a:srgbClr val="000000"/>
              </a:solidFill>
              <a:ea typeface="Tlab 레트로라이프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03525" y="1477163"/>
            <a:ext cx="4505841" cy="2277164"/>
            <a:chOff x="0" y="0"/>
            <a:chExt cx="6007788" cy="303621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007788" cy="3036219"/>
              <a:chOff x="0" y="0"/>
              <a:chExt cx="1309904" cy="662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09904" cy="662000"/>
              </a:xfrm>
              <a:custGeom>
                <a:avLst/>
                <a:gdLst/>
                <a:ahLst/>
                <a:cxnLst/>
                <a:rect l="l" t="t" r="r" b="b"/>
                <a:pathLst>
                  <a:path w="1309904" h="662000">
                    <a:moveTo>
                      <a:pt x="37800" y="0"/>
                    </a:moveTo>
                    <a:lnTo>
                      <a:pt x="1272104" y="0"/>
                    </a:lnTo>
                    <a:cubicBezTo>
                      <a:pt x="1292981" y="0"/>
                      <a:pt x="1309904" y="16924"/>
                      <a:pt x="1309904" y="37800"/>
                    </a:cubicBezTo>
                    <a:lnTo>
                      <a:pt x="1309904" y="624200"/>
                    </a:lnTo>
                    <a:cubicBezTo>
                      <a:pt x="1309904" y="645076"/>
                      <a:pt x="1292981" y="662000"/>
                      <a:pt x="1272104" y="662000"/>
                    </a:cubicBezTo>
                    <a:lnTo>
                      <a:pt x="37800" y="662000"/>
                    </a:lnTo>
                    <a:cubicBezTo>
                      <a:pt x="16924" y="662000"/>
                      <a:pt x="0" y="645076"/>
                      <a:pt x="0" y="624200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1309904" cy="71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26250" y="1458437"/>
              <a:ext cx="4504509" cy="894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47"/>
                </a:lnSpc>
              </a:pPr>
              <a:r>
                <a:rPr lang="en-US" sz="1898" spc="-56">
                  <a:solidFill>
                    <a:srgbClr val="20344B"/>
                  </a:solidFill>
                  <a:ea typeface="Source Han Sans KR Medium"/>
                </a:rPr>
                <a:t>초상권을 보호하고 유해 콘텐츠를 필터링하는 프로그램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26250" y="545333"/>
              <a:ext cx="4504509" cy="582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 spc="-77">
                  <a:solidFill>
                    <a:srgbClr val="1195B2"/>
                  </a:solidFill>
                  <a:ea typeface="Source Han Sans KR Bold"/>
                </a:rPr>
                <a:t>프로그램 기능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58729" y="4172189"/>
            <a:ext cx="4501960" cy="2265173"/>
            <a:chOff x="0" y="0"/>
            <a:chExt cx="6002613" cy="302023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002613" cy="3020230"/>
              <a:chOff x="0" y="0"/>
              <a:chExt cx="1308776" cy="65851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08776" cy="658514"/>
              </a:xfrm>
              <a:custGeom>
                <a:avLst/>
                <a:gdLst/>
                <a:ahLst/>
                <a:cxnLst/>
                <a:rect l="l" t="t" r="r" b="b"/>
                <a:pathLst>
                  <a:path w="1308776" h="658514">
                    <a:moveTo>
                      <a:pt x="37833" y="0"/>
                    </a:moveTo>
                    <a:lnTo>
                      <a:pt x="1270943" y="0"/>
                    </a:lnTo>
                    <a:cubicBezTo>
                      <a:pt x="1280977" y="0"/>
                      <a:pt x="1290600" y="3986"/>
                      <a:pt x="1297695" y="11081"/>
                    </a:cubicBezTo>
                    <a:cubicBezTo>
                      <a:pt x="1304790" y="18176"/>
                      <a:pt x="1308776" y="27799"/>
                      <a:pt x="1308776" y="37833"/>
                    </a:cubicBezTo>
                    <a:lnTo>
                      <a:pt x="1308776" y="620681"/>
                    </a:lnTo>
                    <a:cubicBezTo>
                      <a:pt x="1308776" y="641576"/>
                      <a:pt x="1291838" y="658514"/>
                      <a:pt x="1270943" y="658514"/>
                    </a:cubicBezTo>
                    <a:lnTo>
                      <a:pt x="37833" y="658514"/>
                    </a:lnTo>
                    <a:cubicBezTo>
                      <a:pt x="16938" y="658514"/>
                      <a:pt x="0" y="641576"/>
                      <a:pt x="0" y="620681"/>
                    </a:cubicBezTo>
                    <a:lnTo>
                      <a:pt x="0" y="37833"/>
                    </a:lnTo>
                    <a:cubicBezTo>
                      <a:pt x="0" y="16938"/>
                      <a:pt x="16938" y="0"/>
                      <a:pt x="37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1308776" cy="7156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625711" y="1438277"/>
              <a:ext cx="4863489" cy="894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47"/>
                </a:lnSpc>
              </a:pPr>
              <a:r>
                <a:rPr lang="en-US" sz="1898" spc="-56">
                  <a:solidFill>
                    <a:srgbClr val="20344B"/>
                  </a:solidFill>
                  <a:latin typeface="Source Han Sans KR Medium"/>
                  <a:ea typeface="Source Han Sans KR Medium"/>
                </a:rPr>
                <a:t>사람이 많은 곳에서 방송을 진행하는 경우(뉴스, vlog)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25711" y="525173"/>
              <a:ext cx="4863489" cy="582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 spc="-77">
                  <a:solidFill>
                    <a:srgbClr val="1195B2"/>
                  </a:solidFill>
                  <a:ea typeface="Source Han Sans KR Bold"/>
                </a:rPr>
                <a:t>프로그램 사용자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64427" y="2615745"/>
            <a:ext cx="7988631" cy="5378061"/>
          </a:xfrm>
          <a:custGeom>
            <a:avLst/>
            <a:gdLst/>
            <a:ahLst/>
            <a:cxnLst/>
            <a:rect l="l" t="t" r="r" b="b"/>
            <a:pathLst>
              <a:path w="7988631" h="5378061">
                <a:moveTo>
                  <a:pt x="0" y="0"/>
                </a:moveTo>
                <a:lnTo>
                  <a:pt x="7988631" y="0"/>
                </a:lnTo>
                <a:lnTo>
                  <a:pt x="7988631" y="5378061"/>
                </a:lnTo>
                <a:lnTo>
                  <a:pt x="0" y="5378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403525" y="6856461"/>
            <a:ext cx="4505841" cy="2401839"/>
            <a:chOff x="0" y="0"/>
            <a:chExt cx="6007788" cy="320245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007788" cy="3202451"/>
              <a:chOff x="0" y="0"/>
              <a:chExt cx="1309904" cy="69824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09904" cy="698245"/>
              </a:xfrm>
              <a:custGeom>
                <a:avLst/>
                <a:gdLst/>
                <a:ahLst/>
                <a:cxnLst/>
                <a:rect l="l" t="t" r="r" b="b"/>
                <a:pathLst>
                  <a:path w="1309904" h="698245">
                    <a:moveTo>
                      <a:pt x="37800" y="0"/>
                    </a:moveTo>
                    <a:lnTo>
                      <a:pt x="1272104" y="0"/>
                    </a:lnTo>
                    <a:cubicBezTo>
                      <a:pt x="1292981" y="0"/>
                      <a:pt x="1309904" y="16924"/>
                      <a:pt x="1309904" y="37800"/>
                    </a:cubicBezTo>
                    <a:lnTo>
                      <a:pt x="1309904" y="660444"/>
                    </a:lnTo>
                    <a:cubicBezTo>
                      <a:pt x="1309904" y="681321"/>
                      <a:pt x="1292981" y="698245"/>
                      <a:pt x="1272104" y="698245"/>
                    </a:cubicBezTo>
                    <a:lnTo>
                      <a:pt x="37800" y="698245"/>
                    </a:lnTo>
                    <a:cubicBezTo>
                      <a:pt x="16924" y="698245"/>
                      <a:pt x="0" y="681321"/>
                      <a:pt x="0" y="660444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1309904" cy="7553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619718" y="1327635"/>
              <a:ext cx="4542953" cy="1017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63">
                  <a:solidFill>
                    <a:srgbClr val="20344B"/>
                  </a:solidFill>
                  <a:ea typeface="Source Han Sans KR Medium"/>
                </a:rPr>
                <a:t>검열을 위한 편집 시간의 획기적 단축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19718" y="391094"/>
              <a:ext cx="4542953" cy="582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 spc="-77">
                  <a:solidFill>
                    <a:srgbClr val="1195B2"/>
                  </a:solidFill>
                  <a:ea typeface="Source Han Sans KR Bold"/>
                </a:rPr>
                <a:t>기대 효과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703719"/>
            <a:ext cx="622877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ea typeface="Tlab 레트로라이프"/>
              </a:rPr>
              <a:t>제품 개요</a:t>
            </a:r>
          </a:p>
        </p:txBody>
      </p:sp>
    </p:spTree>
  </p:cSld>
  <p:clrMapOvr>
    <a:masterClrMapping/>
  </p:clrMapOvr>
  <p:transition spd="med">
    <p:cover dir="l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5954" y="6506283"/>
            <a:ext cx="4505841" cy="2277164"/>
            <a:chOff x="0" y="0"/>
            <a:chExt cx="6007788" cy="303621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007788" cy="3036219"/>
              <a:chOff x="0" y="0"/>
              <a:chExt cx="1309904" cy="662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09904" cy="662000"/>
              </a:xfrm>
              <a:custGeom>
                <a:avLst/>
                <a:gdLst/>
                <a:ahLst/>
                <a:cxnLst/>
                <a:rect l="l" t="t" r="r" b="b"/>
                <a:pathLst>
                  <a:path w="1309904" h="662000">
                    <a:moveTo>
                      <a:pt x="37800" y="0"/>
                    </a:moveTo>
                    <a:lnTo>
                      <a:pt x="1272104" y="0"/>
                    </a:lnTo>
                    <a:cubicBezTo>
                      <a:pt x="1292981" y="0"/>
                      <a:pt x="1309904" y="16924"/>
                      <a:pt x="1309904" y="37800"/>
                    </a:cubicBezTo>
                    <a:lnTo>
                      <a:pt x="1309904" y="624200"/>
                    </a:lnTo>
                    <a:cubicBezTo>
                      <a:pt x="1309904" y="645076"/>
                      <a:pt x="1292981" y="662000"/>
                      <a:pt x="1272104" y="662000"/>
                    </a:cubicBezTo>
                    <a:lnTo>
                      <a:pt x="37800" y="662000"/>
                    </a:lnTo>
                    <a:cubicBezTo>
                      <a:pt x="16924" y="662000"/>
                      <a:pt x="0" y="645076"/>
                      <a:pt x="0" y="624200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1309904" cy="71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26250" y="1458437"/>
              <a:ext cx="4504509" cy="894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47"/>
                </a:lnSpc>
              </a:pPr>
              <a:r>
                <a:rPr lang="en-US" sz="1898" spc="-56">
                  <a:solidFill>
                    <a:srgbClr val="20344B"/>
                  </a:solidFill>
                  <a:ea typeface="Source Han Sans KR Medium"/>
                </a:rPr>
                <a:t>초상권을 보호하고 유해 콘텐츠를 필터링하는 프로그램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26250" y="545333"/>
              <a:ext cx="4504509" cy="582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 spc="-77">
                  <a:solidFill>
                    <a:srgbClr val="1195B2"/>
                  </a:solidFill>
                  <a:ea typeface="Source Han Sans KR Bold"/>
                </a:rPr>
                <a:t>비디오 필터링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46644" y="6506283"/>
            <a:ext cx="4525792" cy="2284117"/>
            <a:chOff x="0" y="0"/>
            <a:chExt cx="6034389" cy="304549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034389" cy="3045490"/>
              <a:chOff x="0" y="0"/>
              <a:chExt cx="1308776" cy="6605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08776" cy="660525"/>
              </a:xfrm>
              <a:custGeom>
                <a:avLst/>
                <a:gdLst/>
                <a:ahLst/>
                <a:cxnLst/>
                <a:rect l="l" t="t" r="r" b="b"/>
                <a:pathLst>
                  <a:path w="1308776" h="660525">
                    <a:moveTo>
                      <a:pt x="37833" y="0"/>
                    </a:moveTo>
                    <a:lnTo>
                      <a:pt x="1270943" y="0"/>
                    </a:lnTo>
                    <a:cubicBezTo>
                      <a:pt x="1280977" y="0"/>
                      <a:pt x="1290600" y="3986"/>
                      <a:pt x="1297695" y="11081"/>
                    </a:cubicBezTo>
                    <a:cubicBezTo>
                      <a:pt x="1304790" y="18176"/>
                      <a:pt x="1308776" y="27799"/>
                      <a:pt x="1308776" y="37833"/>
                    </a:cubicBezTo>
                    <a:lnTo>
                      <a:pt x="1308776" y="622692"/>
                    </a:lnTo>
                    <a:cubicBezTo>
                      <a:pt x="1308776" y="643587"/>
                      <a:pt x="1291838" y="660525"/>
                      <a:pt x="1270943" y="660525"/>
                    </a:cubicBezTo>
                    <a:lnTo>
                      <a:pt x="37833" y="660525"/>
                    </a:lnTo>
                    <a:cubicBezTo>
                      <a:pt x="16938" y="660525"/>
                      <a:pt x="0" y="643587"/>
                      <a:pt x="0" y="622692"/>
                    </a:cubicBezTo>
                    <a:lnTo>
                      <a:pt x="0" y="37833"/>
                    </a:lnTo>
                    <a:cubicBezTo>
                      <a:pt x="0" y="16938"/>
                      <a:pt x="16938" y="0"/>
                      <a:pt x="37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1308776" cy="717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629023" y="1455414"/>
              <a:ext cx="4889235" cy="899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62"/>
                </a:lnSpc>
              </a:pPr>
              <a:r>
                <a:rPr lang="en-US" sz="1908" spc="-57">
                  <a:solidFill>
                    <a:srgbClr val="20344B"/>
                  </a:solidFill>
                  <a:ea typeface="Source Han Sans KR Medium"/>
                </a:rPr>
                <a:t>사람이 많은</a:t>
              </a:r>
            </a:p>
            <a:p>
              <a:pPr>
                <a:lnSpc>
                  <a:spcPts val="2862"/>
                </a:lnSpc>
              </a:pPr>
              <a:endParaRPr lang="en-US" sz="1908" spc="-57">
                <a:solidFill>
                  <a:srgbClr val="20344B"/>
                </a:solidFill>
                <a:ea typeface="Source Han Sans KR Medium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29023" y="518781"/>
              <a:ext cx="4889235" cy="603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613" spc="-78">
                  <a:solidFill>
                    <a:srgbClr val="1195B2"/>
                  </a:solidFill>
                  <a:ea typeface="Source Han Sans KR Bold"/>
                </a:rPr>
                <a:t>이미지 필터링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9406" y="6506283"/>
            <a:ext cx="4505841" cy="2277164"/>
            <a:chOff x="0" y="0"/>
            <a:chExt cx="6007788" cy="303621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007788" cy="3036219"/>
              <a:chOff x="0" y="0"/>
              <a:chExt cx="1309904" cy="662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309904" cy="662000"/>
              </a:xfrm>
              <a:custGeom>
                <a:avLst/>
                <a:gdLst/>
                <a:ahLst/>
                <a:cxnLst/>
                <a:rect l="l" t="t" r="r" b="b"/>
                <a:pathLst>
                  <a:path w="1309904" h="662000">
                    <a:moveTo>
                      <a:pt x="37800" y="0"/>
                    </a:moveTo>
                    <a:lnTo>
                      <a:pt x="1272104" y="0"/>
                    </a:lnTo>
                    <a:cubicBezTo>
                      <a:pt x="1292981" y="0"/>
                      <a:pt x="1309904" y="16924"/>
                      <a:pt x="1309904" y="37800"/>
                    </a:cubicBezTo>
                    <a:lnTo>
                      <a:pt x="1309904" y="624200"/>
                    </a:lnTo>
                    <a:cubicBezTo>
                      <a:pt x="1309904" y="645076"/>
                      <a:pt x="1292981" y="662000"/>
                      <a:pt x="1272104" y="662000"/>
                    </a:cubicBezTo>
                    <a:lnTo>
                      <a:pt x="37800" y="662000"/>
                    </a:lnTo>
                    <a:cubicBezTo>
                      <a:pt x="16924" y="662000"/>
                      <a:pt x="0" y="645076"/>
                      <a:pt x="0" y="624200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1309904" cy="719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626250" y="1458437"/>
              <a:ext cx="4504509" cy="894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47"/>
                </a:lnSpc>
              </a:pPr>
              <a:r>
                <a:rPr lang="en-US" sz="1898" spc="-56">
                  <a:solidFill>
                    <a:srgbClr val="20344B"/>
                  </a:solidFill>
                  <a:ea typeface="Source Han Sans KR Medium"/>
                </a:rPr>
                <a:t>초상권을 보호하고 유해 콘텐츠를 필터링하는 프로그램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26250" y="545333"/>
              <a:ext cx="4504509" cy="582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 spc="-77">
                  <a:solidFill>
                    <a:srgbClr val="1195B2"/>
                  </a:solidFill>
                  <a:ea typeface="Source Han Sans KR Bold"/>
                </a:rPr>
                <a:t>실시간 스트리밍 필터링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09303" y="2942841"/>
            <a:ext cx="4158931" cy="2509663"/>
            <a:chOff x="0" y="0"/>
            <a:chExt cx="5545242" cy="3346218"/>
          </a:xfrm>
        </p:grpSpPr>
        <p:sp>
          <p:nvSpPr>
            <p:cNvPr id="21" name="Freeform 21"/>
            <p:cNvSpPr/>
            <p:nvPr/>
          </p:nvSpPr>
          <p:spPr>
            <a:xfrm>
              <a:off x="2978378" y="0"/>
              <a:ext cx="2566864" cy="2566864"/>
            </a:xfrm>
            <a:custGeom>
              <a:avLst/>
              <a:gdLst/>
              <a:ahLst/>
              <a:cxnLst/>
              <a:rect l="l" t="t" r="r" b="b"/>
              <a:pathLst>
                <a:path w="2566864" h="2566864">
                  <a:moveTo>
                    <a:pt x="0" y="0"/>
                  </a:moveTo>
                  <a:lnTo>
                    <a:pt x="2566864" y="0"/>
                  </a:lnTo>
                  <a:lnTo>
                    <a:pt x="2566864" y="2566864"/>
                  </a:lnTo>
                  <a:lnTo>
                    <a:pt x="0" y="2566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2273875"/>
              <a:ext cx="4717845" cy="1072342"/>
            </a:xfrm>
            <a:custGeom>
              <a:avLst/>
              <a:gdLst/>
              <a:ahLst/>
              <a:cxnLst/>
              <a:rect l="l" t="t" r="r" b="b"/>
              <a:pathLst>
                <a:path w="4717845" h="1072342">
                  <a:moveTo>
                    <a:pt x="0" y="0"/>
                  </a:moveTo>
                  <a:lnTo>
                    <a:pt x="4717845" y="0"/>
                  </a:lnTo>
                  <a:lnTo>
                    <a:pt x="4717845" y="1072343"/>
                  </a:lnTo>
                  <a:lnTo>
                    <a:pt x="0" y="1072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7485116" y="2942841"/>
            <a:ext cx="3778659" cy="3184533"/>
            <a:chOff x="0" y="0"/>
            <a:chExt cx="5038212" cy="424604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785640" cy="3303831"/>
            </a:xfrm>
            <a:custGeom>
              <a:avLst/>
              <a:gdLst/>
              <a:ahLst/>
              <a:cxnLst/>
              <a:rect l="l" t="t" r="r" b="b"/>
              <a:pathLst>
                <a:path w="3785640" h="3303831">
                  <a:moveTo>
                    <a:pt x="0" y="0"/>
                  </a:moveTo>
                  <a:lnTo>
                    <a:pt x="3785640" y="0"/>
                  </a:lnTo>
                  <a:lnTo>
                    <a:pt x="3785640" y="3303831"/>
                  </a:lnTo>
                  <a:lnTo>
                    <a:pt x="0" y="3303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830170" y="1498793"/>
              <a:ext cx="3208043" cy="2747251"/>
            </a:xfrm>
            <a:custGeom>
              <a:avLst/>
              <a:gdLst/>
              <a:ahLst/>
              <a:cxnLst/>
              <a:rect l="l" t="t" r="r" b="b"/>
              <a:pathLst>
                <a:path w="3208043" h="2747251">
                  <a:moveTo>
                    <a:pt x="0" y="0"/>
                  </a:moveTo>
                  <a:lnTo>
                    <a:pt x="3208042" y="0"/>
                  </a:lnTo>
                  <a:lnTo>
                    <a:pt x="3208042" y="2747251"/>
                  </a:lnTo>
                  <a:lnTo>
                    <a:pt x="0" y="274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12365748" y="2942841"/>
            <a:ext cx="4087583" cy="3041274"/>
          </a:xfrm>
          <a:custGeom>
            <a:avLst/>
            <a:gdLst/>
            <a:ahLst/>
            <a:cxnLst/>
            <a:rect l="l" t="t" r="r" b="b"/>
            <a:pathLst>
              <a:path w="4087583" h="3041274">
                <a:moveTo>
                  <a:pt x="0" y="0"/>
                </a:moveTo>
                <a:lnTo>
                  <a:pt x="4087584" y="0"/>
                </a:lnTo>
                <a:lnTo>
                  <a:pt x="4087584" y="3041273"/>
                </a:lnTo>
                <a:lnTo>
                  <a:pt x="0" y="30412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703719"/>
            <a:ext cx="622877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제품 개요 - 주요 기능</a:t>
            </a:r>
          </a:p>
        </p:txBody>
      </p:sp>
    </p:spTree>
  </p:cSld>
  <p:clrMapOvr>
    <a:masterClrMapping/>
  </p:clrMapOvr>
  <p:transition spd="med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03719"/>
            <a:ext cx="622877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UI 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68839" y="8588259"/>
            <a:ext cx="4453912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  <a:spcBef>
                <a:spcPct val="0"/>
              </a:spcBef>
            </a:pPr>
            <a:r>
              <a:rPr lang="en-US" sz="3995">
                <a:solidFill>
                  <a:srgbClr val="20344B"/>
                </a:solidFill>
                <a:ea typeface="Tlab 레트로라이프"/>
              </a:rPr>
              <a:t>실시간 영상 필터링</a:t>
            </a:r>
          </a:p>
        </p:txBody>
      </p:sp>
      <p:sp>
        <p:nvSpPr>
          <p:cNvPr id="4" name="Freeform 4"/>
          <p:cNvSpPr/>
          <p:nvPr/>
        </p:nvSpPr>
        <p:spPr>
          <a:xfrm>
            <a:off x="4964576" y="1848550"/>
            <a:ext cx="8862438" cy="6331594"/>
          </a:xfrm>
          <a:custGeom>
            <a:avLst/>
            <a:gdLst/>
            <a:ahLst/>
            <a:cxnLst/>
            <a:rect l="l" t="t" r="r" b="b"/>
            <a:pathLst>
              <a:path w="8862438" h="6331594">
                <a:moveTo>
                  <a:pt x="0" y="0"/>
                </a:moveTo>
                <a:lnTo>
                  <a:pt x="8862438" y="0"/>
                </a:lnTo>
                <a:lnTo>
                  <a:pt x="8862438" y="6331594"/>
                </a:lnTo>
                <a:lnTo>
                  <a:pt x="0" y="633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4"/>
            </a:stretch>
          </a:blipFill>
        </p:spPr>
      </p:sp>
    </p:spTree>
  </p:cSld>
  <p:clrMapOvr>
    <a:masterClrMapping/>
  </p:clrMapOvr>
  <p:transition spd="med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03719"/>
            <a:ext cx="622877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UI 설계</a:t>
            </a:r>
          </a:p>
        </p:txBody>
      </p:sp>
      <p:sp>
        <p:nvSpPr>
          <p:cNvPr id="3" name="Freeform 3"/>
          <p:cNvSpPr/>
          <p:nvPr/>
        </p:nvSpPr>
        <p:spPr>
          <a:xfrm>
            <a:off x="674663" y="1819106"/>
            <a:ext cx="8469337" cy="6171224"/>
          </a:xfrm>
          <a:custGeom>
            <a:avLst/>
            <a:gdLst/>
            <a:ahLst/>
            <a:cxnLst/>
            <a:rect l="l" t="t" r="r" b="b"/>
            <a:pathLst>
              <a:path w="8469337" h="6171224">
                <a:moveTo>
                  <a:pt x="0" y="0"/>
                </a:moveTo>
                <a:lnTo>
                  <a:pt x="8469337" y="0"/>
                </a:lnTo>
                <a:lnTo>
                  <a:pt x="8469337" y="6171224"/>
                </a:lnTo>
                <a:lnTo>
                  <a:pt x="0" y="6171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97042" y="1999590"/>
            <a:ext cx="8377740" cy="5990740"/>
          </a:xfrm>
          <a:custGeom>
            <a:avLst/>
            <a:gdLst/>
            <a:ahLst/>
            <a:cxnLst/>
            <a:rect l="l" t="t" r="r" b="b"/>
            <a:pathLst>
              <a:path w="8377740" h="5990740">
                <a:moveTo>
                  <a:pt x="0" y="0"/>
                </a:moveTo>
                <a:lnTo>
                  <a:pt x="8377740" y="0"/>
                </a:lnTo>
                <a:lnTo>
                  <a:pt x="8377740" y="5990740"/>
                </a:lnTo>
                <a:lnTo>
                  <a:pt x="0" y="5990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5" t="-2641" r="-44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82376" y="8588259"/>
            <a:ext cx="4453912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  <a:spcBef>
                <a:spcPct val="0"/>
              </a:spcBef>
            </a:pPr>
            <a:r>
              <a:rPr lang="en-US" sz="3995">
                <a:solidFill>
                  <a:srgbClr val="20344B"/>
                </a:solidFill>
                <a:ea typeface="Tlab 레트로라이프"/>
              </a:rPr>
              <a:t>이미지 파일 필터링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58956" y="8588259"/>
            <a:ext cx="4453912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  <a:spcBef>
                <a:spcPct val="0"/>
              </a:spcBef>
            </a:pPr>
            <a:r>
              <a:rPr lang="en-US" sz="3995">
                <a:solidFill>
                  <a:srgbClr val="20344B"/>
                </a:solidFill>
                <a:ea typeface="Tlab 레트로라이프"/>
              </a:rPr>
              <a:t>동영상 파일 필터링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663" y="1822529"/>
            <a:ext cx="8452172" cy="6167801"/>
          </a:xfrm>
          <a:custGeom>
            <a:avLst/>
            <a:gdLst/>
            <a:ahLst/>
            <a:cxnLst/>
            <a:rect l="l" t="t" r="r" b="b"/>
            <a:pathLst>
              <a:path w="8452172" h="6167801">
                <a:moveTo>
                  <a:pt x="0" y="0"/>
                </a:moveTo>
                <a:lnTo>
                  <a:pt x="8452173" y="0"/>
                </a:lnTo>
                <a:lnTo>
                  <a:pt x="8452173" y="6167801"/>
                </a:lnTo>
                <a:lnTo>
                  <a:pt x="0" y="616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43975" y="2000881"/>
            <a:ext cx="8276494" cy="5989449"/>
          </a:xfrm>
          <a:custGeom>
            <a:avLst/>
            <a:gdLst/>
            <a:ahLst/>
            <a:cxnLst/>
            <a:rect l="l" t="t" r="r" b="b"/>
            <a:pathLst>
              <a:path w="8276494" h="5989449">
                <a:moveTo>
                  <a:pt x="0" y="0"/>
                </a:moveTo>
                <a:lnTo>
                  <a:pt x="8276494" y="0"/>
                </a:lnTo>
                <a:lnTo>
                  <a:pt x="8276494" y="5989449"/>
                </a:lnTo>
                <a:lnTo>
                  <a:pt x="0" y="5989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7" t="-3306" r="-115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03719"/>
            <a:ext cx="622877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UI 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58956" y="8588259"/>
            <a:ext cx="4453912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  <a:spcBef>
                <a:spcPct val="0"/>
              </a:spcBef>
            </a:pPr>
            <a:r>
              <a:rPr lang="en-US" sz="3995">
                <a:solidFill>
                  <a:srgbClr val="20344B"/>
                </a:solidFill>
                <a:ea typeface="Tlab 레트로라이프"/>
              </a:rPr>
              <a:t>프로그램 환경 설정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2376" y="8588259"/>
            <a:ext cx="4453912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  <a:spcBef>
                <a:spcPct val="0"/>
              </a:spcBef>
            </a:pPr>
            <a:r>
              <a:rPr lang="en-US" sz="3995">
                <a:solidFill>
                  <a:srgbClr val="20344B"/>
                </a:solidFill>
                <a:ea typeface="Tlab 레트로라이프"/>
              </a:rPr>
              <a:t>필터 프리셋 설정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0651" y="1255003"/>
            <a:ext cx="5602049" cy="3753746"/>
            <a:chOff x="0" y="0"/>
            <a:chExt cx="1454098" cy="9743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4098" cy="974343"/>
            </a:xfrm>
            <a:custGeom>
              <a:avLst/>
              <a:gdLst/>
              <a:ahLst/>
              <a:cxnLst/>
              <a:rect l="l" t="t" r="r" b="b"/>
              <a:pathLst>
                <a:path w="1454098" h="974343">
                  <a:moveTo>
                    <a:pt x="727049" y="0"/>
                  </a:moveTo>
                  <a:cubicBezTo>
                    <a:pt x="325511" y="0"/>
                    <a:pt x="0" y="218114"/>
                    <a:pt x="0" y="487171"/>
                  </a:cubicBezTo>
                  <a:cubicBezTo>
                    <a:pt x="0" y="756229"/>
                    <a:pt x="325511" y="974343"/>
                    <a:pt x="727049" y="974343"/>
                  </a:cubicBezTo>
                  <a:cubicBezTo>
                    <a:pt x="1128587" y="974343"/>
                    <a:pt x="1454098" y="756229"/>
                    <a:pt x="1454098" y="487171"/>
                  </a:cubicBezTo>
                  <a:cubicBezTo>
                    <a:pt x="1454098" y="218114"/>
                    <a:pt x="1128587" y="0"/>
                    <a:pt x="7270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6A6A6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36322" y="-61055"/>
              <a:ext cx="1181455" cy="944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96301" y="2166559"/>
            <a:ext cx="4290749" cy="2265913"/>
            <a:chOff x="0" y="0"/>
            <a:chExt cx="1130074" cy="596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0074" cy="596784"/>
            </a:xfrm>
            <a:custGeom>
              <a:avLst/>
              <a:gdLst/>
              <a:ahLst/>
              <a:cxnLst/>
              <a:rect l="l" t="t" r="r" b="b"/>
              <a:pathLst>
                <a:path w="1130074" h="596784">
                  <a:moveTo>
                    <a:pt x="92021" y="0"/>
                  </a:moveTo>
                  <a:lnTo>
                    <a:pt x="1038053" y="0"/>
                  </a:lnTo>
                  <a:cubicBezTo>
                    <a:pt x="1088875" y="0"/>
                    <a:pt x="1130074" y="41199"/>
                    <a:pt x="1130074" y="92021"/>
                  </a:cubicBezTo>
                  <a:lnTo>
                    <a:pt x="1130074" y="504763"/>
                  </a:lnTo>
                  <a:cubicBezTo>
                    <a:pt x="1130074" y="555585"/>
                    <a:pt x="1088875" y="596784"/>
                    <a:pt x="1038053" y="596784"/>
                  </a:cubicBezTo>
                  <a:lnTo>
                    <a:pt x="92021" y="596784"/>
                  </a:lnTo>
                  <a:cubicBezTo>
                    <a:pt x="41199" y="596784"/>
                    <a:pt x="0" y="555585"/>
                    <a:pt x="0" y="504763"/>
                  </a:cubicBezTo>
                  <a:lnTo>
                    <a:pt x="0" y="92021"/>
                  </a:lnTo>
                  <a:cubicBezTo>
                    <a:pt x="0" y="41199"/>
                    <a:pt x="41199" y="0"/>
                    <a:pt x="92021" y="0"/>
                  </a:cubicBezTo>
                  <a:close/>
                </a:path>
              </a:pathLst>
            </a:custGeom>
            <a:solidFill>
              <a:srgbClr val="869FD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1130074" cy="749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00"/>
                </a:lnSpc>
              </a:pPr>
              <a:r>
                <a:rPr lang="en-US" sz="5000" spc="-150">
                  <a:solidFill>
                    <a:srgbClr val="FFFFFF"/>
                  </a:solidFill>
                  <a:latin typeface="Source Han Sans KR Medium"/>
                </a:rPr>
                <a:t>Controller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7512" y="5446694"/>
            <a:ext cx="5602049" cy="3728115"/>
            <a:chOff x="0" y="0"/>
            <a:chExt cx="1454098" cy="9676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4098" cy="967690"/>
            </a:xfrm>
            <a:custGeom>
              <a:avLst/>
              <a:gdLst/>
              <a:ahLst/>
              <a:cxnLst/>
              <a:rect l="l" t="t" r="r" b="b"/>
              <a:pathLst>
                <a:path w="1454098" h="967690">
                  <a:moveTo>
                    <a:pt x="727049" y="0"/>
                  </a:moveTo>
                  <a:cubicBezTo>
                    <a:pt x="325511" y="0"/>
                    <a:pt x="0" y="216625"/>
                    <a:pt x="0" y="483845"/>
                  </a:cubicBezTo>
                  <a:cubicBezTo>
                    <a:pt x="0" y="751065"/>
                    <a:pt x="325511" y="967690"/>
                    <a:pt x="727049" y="967690"/>
                  </a:cubicBezTo>
                  <a:cubicBezTo>
                    <a:pt x="1128587" y="967690"/>
                    <a:pt x="1454098" y="751065"/>
                    <a:pt x="1454098" y="483845"/>
                  </a:cubicBezTo>
                  <a:cubicBezTo>
                    <a:pt x="1454098" y="216625"/>
                    <a:pt x="1128587" y="0"/>
                    <a:pt x="7270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6A6A6"/>
              </a:solidFill>
              <a:prstDash val="dash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36322" y="43096"/>
              <a:ext cx="1181455" cy="833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3162" y="6113719"/>
            <a:ext cx="4290749" cy="2265913"/>
            <a:chOff x="0" y="0"/>
            <a:chExt cx="1130074" cy="5967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0074" cy="596784"/>
            </a:xfrm>
            <a:custGeom>
              <a:avLst/>
              <a:gdLst/>
              <a:ahLst/>
              <a:cxnLst/>
              <a:rect l="l" t="t" r="r" b="b"/>
              <a:pathLst>
                <a:path w="1130074" h="596784">
                  <a:moveTo>
                    <a:pt x="92021" y="0"/>
                  </a:moveTo>
                  <a:lnTo>
                    <a:pt x="1038053" y="0"/>
                  </a:lnTo>
                  <a:cubicBezTo>
                    <a:pt x="1088875" y="0"/>
                    <a:pt x="1130074" y="41199"/>
                    <a:pt x="1130074" y="92021"/>
                  </a:cubicBezTo>
                  <a:lnTo>
                    <a:pt x="1130074" y="504763"/>
                  </a:lnTo>
                  <a:cubicBezTo>
                    <a:pt x="1130074" y="555585"/>
                    <a:pt x="1088875" y="596784"/>
                    <a:pt x="1038053" y="596784"/>
                  </a:cubicBezTo>
                  <a:lnTo>
                    <a:pt x="92021" y="596784"/>
                  </a:lnTo>
                  <a:cubicBezTo>
                    <a:pt x="41199" y="596784"/>
                    <a:pt x="0" y="555585"/>
                    <a:pt x="0" y="504763"/>
                  </a:cubicBezTo>
                  <a:lnTo>
                    <a:pt x="0" y="92021"/>
                  </a:lnTo>
                  <a:cubicBezTo>
                    <a:pt x="0" y="41199"/>
                    <a:pt x="41199" y="0"/>
                    <a:pt x="92021" y="0"/>
                  </a:cubicBezTo>
                  <a:close/>
                </a:path>
              </a:pathLst>
            </a:custGeom>
            <a:solidFill>
              <a:srgbClr val="ABC88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52400"/>
              <a:ext cx="1130074" cy="749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00"/>
                </a:lnSpc>
              </a:pPr>
              <a:r>
                <a:rPr lang="en-US" sz="5000" spc="-150">
                  <a:solidFill>
                    <a:srgbClr val="FFFFFF"/>
                  </a:solidFill>
                  <a:latin typeface="Source Han Sans KR Medium"/>
                </a:rPr>
                <a:t>View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67048" y="5446694"/>
            <a:ext cx="5602049" cy="3728115"/>
            <a:chOff x="0" y="0"/>
            <a:chExt cx="1454098" cy="9676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54098" cy="967690"/>
            </a:xfrm>
            <a:custGeom>
              <a:avLst/>
              <a:gdLst/>
              <a:ahLst/>
              <a:cxnLst/>
              <a:rect l="l" t="t" r="r" b="b"/>
              <a:pathLst>
                <a:path w="1454098" h="967690">
                  <a:moveTo>
                    <a:pt x="727049" y="0"/>
                  </a:moveTo>
                  <a:cubicBezTo>
                    <a:pt x="325511" y="0"/>
                    <a:pt x="0" y="216625"/>
                    <a:pt x="0" y="483845"/>
                  </a:cubicBezTo>
                  <a:cubicBezTo>
                    <a:pt x="0" y="751065"/>
                    <a:pt x="325511" y="967690"/>
                    <a:pt x="727049" y="967690"/>
                  </a:cubicBezTo>
                  <a:cubicBezTo>
                    <a:pt x="1128587" y="967690"/>
                    <a:pt x="1454098" y="751065"/>
                    <a:pt x="1454098" y="483845"/>
                  </a:cubicBezTo>
                  <a:cubicBezTo>
                    <a:pt x="1454098" y="216625"/>
                    <a:pt x="1128587" y="0"/>
                    <a:pt x="7270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6A6A6"/>
              </a:solidFill>
              <a:prstDash val="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36322" y="43096"/>
              <a:ext cx="1181455" cy="833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53800" y="6113719"/>
            <a:ext cx="4290749" cy="2265913"/>
            <a:chOff x="0" y="0"/>
            <a:chExt cx="1130074" cy="5967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30074" cy="596784"/>
            </a:xfrm>
            <a:custGeom>
              <a:avLst/>
              <a:gdLst/>
              <a:ahLst/>
              <a:cxnLst/>
              <a:rect l="l" t="t" r="r" b="b"/>
              <a:pathLst>
                <a:path w="1130074" h="596784">
                  <a:moveTo>
                    <a:pt x="92021" y="0"/>
                  </a:moveTo>
                  <a:lnTo>
                    <a:pt x="1038053" y="0"/>
                  </a:lnTo>
                  <a:cubicBezTo>
                    <a:pt x="1088875" y="0"/>
                    <a:pt x="1130074" y="41199"/>
                    <a:pt x="1130074" y="92021"/>
                  </a:cubicBezTo>
                  <a:lnTo>
                    <a:pt x="1130074" y="504763"/>
                  </a:lnTo>
                  <a:cubicBezTo>
                    <a:pt x="1130074" y="555585"/>
                    <a:pt x="1088875" y="596784"/>
                    <a:pt x="1038053" y="596784"/>
                  </a:cubicBezTo>
                  <a:lnTo>
                    <a:pt x="92021" y="596784"/>
                  </a:lnTo>
                  <a:cubicBezTo>
                    <a:pt x="41199" y="596784"/>
                    <a:pt x="0" y="555585"/>
                    <a:pt x="0" y="504763"/>
                  </a:cubicBezTo>
                  <a:lnTo>
                    <a:pt x="0" y="92021"/>
                  </a:lnTo>
                  <a:cubicBezTo>
                    <a:pt x="0" y="41199"/>
                    <a:pt x="41199" y="0"/>
                    <a:pt x="92021" y="0"/>
                  </a:cubicBezTo>
                  <a:close/>
                </a:path>
              </a:pathLst>
            </a:custGeom>
            <a:solidFill>
              <a:srgbClr val="E8A67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52400"/>
              <a:ext cx="1130074" cy="749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00"/>
                </a:lnSpc>
              </a:pPr>
              <a:r>
                <a:rPr lang="en-US" sz="5000" spc="-150">
                  <a:solidFill>
                    <a:srgbClr val="FFFFFF"/>
                  </a:solidFill>
                  <a:latin typeface="Source Han Sans KR Bold"/>
                </a:rPr>
                <a:t>Model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358659"/>
            <a:ext cx="8115300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사용 아키텍쳐 - MVC 패턴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3528536" y="3299515"/>
            <a:ext cx="2867765" cy="2814203"/>
          </a:xfrm>
          <a:prstGeom prst="line">
            <a:avLst/>
          </a:prstGeom>
          <a:ln w="142875" cap="flat">
            <a:solidFill>
              <a:srgbClr val="41414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 flipH="1" flipV="1">
            <a:off x="9845040" y="4432472"/>
            <a:ext cx="1508760" cy="2814203"/>
          </a:xfrm>
          <a:prstGeom prst="line">
            <a:avLst/>
          </a:prstGeom>
          <a:ln w="142875" cap="flat">
            <a:solidFill>
              <a:srgbClr val="41414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3" name="AutoShape 23"/>
          <p:cNvSpPr/>
          <p:nvPr/>
        </p:nvSpPr>
        <p:spPr>
          <a:xfrm flipH="1">
            <a:off x="5673911" y="4432472"/>
            <a:ext cx="2084959" cy="2814203"/>
          </a:xfrm>
          <a:prstGeom prst="line">
            <a:avLst/>
          </a:prstGeom>
          <a:ln w="142875" cap="flat">
            <a:solidFill>
              <a:srgbClr val="41414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AutoShape 24"/>
          <p:cNvSpPr/>
          <p:nvPr/>
        </p:nvSpPr>
        <p:spPr>
          <a:xfrm>
            <a:off x="10687050" y="3299515"/>
            <a:ext cx="2812125" cy="2814203"/>
          </a:xfrm>
          <a:prstGeom prst="line">
            <a:avLst/>
          </a:prstGeom>
          <a:ln w="142875" cap="flat">
            <a:solidFill>
              <a:srgbClr val="41414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TextBox 25"/>
          <p:cNvSpPr txBox="1"/>
          <p:nvPr/>
        </p:nvSpPr>
        <p:spPr>
          <a:xfrm>
            <a:off x="7335078" y="1354734"/>
            <a:ext cx="2509838" cy="81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7"/>
              </a:lnSpc>
            </a:pPr>
            <a:r>
              <a:rPr lang="en-US" sz="4662">
                <a:solidFill>
                  <a:srgbClr val="566FAC"/>
                </a:solidFill>
                <a:latin typeface="Nanum Gothic Bold"/>
              </a:rPr>
              <a:t>Mediator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01809" y="8274857"/>
            <a:ext cx="573732" cy="81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7"/>
              </a:lnSpc>
            </a:pPr>
            <a:r>
              <a:rPr lang="en-US" sz="4662">
                <a:solidFill>
                  <a:srgbClr val="87A95D"/>
                </a:solidFill>
                <a:latin typeface="Nanum Gothic Bold"/>
              </a:rPr>
              <a:t>UI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22679" y="8274857"/>
            <a:ext cx="1290786" cy="81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7"/>
              </a:lnSpc>
            </a:pPr>
            <a:r>
              <a:rPr lang="en-US" sz="4662">
                <a:solidFill>
                  <a:srgbClr val="D28650"/>
                </a:solidFill>
                <a:latin typeface="Nanum Gothic Bold"/>
              </a:rPr>
              <a:t>Data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8779" y="7319477"/>
            <a:ext cx="8722978" cy="1214051"/>
            <a:chOff x="0" y="0"/>
            <a:chExt cx="11630638" cy="1618734"/>
          </a:xfrm>
        </p:grpSpPr>
        <p:sp>
          <p:nvSpPr>
            <p:cNvPr id="3" name="AutoShape 3"/>
            <p:cNvSpPr/>
            <p:nvPr/>
          </p:nvSpPr>
          <p:spPr>
            <a:xfrm flipV="1">
              <a:off x="25400" y="815797"/>
              <a:ext cx="11554438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flipV="1">
              <a:off x="25400" y="0"/>
              <a:ext cx="0" cy="81579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11605238" y="0"/>
              <a:ext cx="0" cy="81579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5792697" y="802937"/>
              <a:ext cx="0" cy="81579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9207134" y="4020393"/>
            <a:ext cx="8729244" cy="1593509"/>
          </a:xfrm>
          <a:custGeom>
            <a:avLst/>
            <a:gdLst/>
            <a:ahLst/>
            <a:cxnLst/>
            <a:rect l="l" t="t" r="r" b="b"/>
            <a:pathLst>
              <a:path w="8729244" h="1593509">
                <a:moveTo>
                  <a:pt x="0" y="0"/>
                </a:moveTo>
                <a:lnTo>
                  <a:pt x="8729244" y="0"/>
                </a:lnTo>
                <a:lnTo>
                  <a:pt x="8729244" y="1593510"/>
                </a:lnTo>
                <a:lnTo>
                  <a:pt x="0" y="1593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297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03719"/>
            <a:ext cx="8115300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사용 기술 - GPU 범용 연산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6637" y="6448572"/>
            <a:ext cx="648428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  <a:spcBef>
                <a:spcPct val="0"/>
              </a:spcBef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CPU 사용 인코딩 : 약 27초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2801" y="6448572"/>
            <a:ext cx="658361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  <a:spcBef>
                <a:spcPct val="0"/>
              </a:spcBef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GPU 사용 인코딩 : 약 0.2초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25948" y="8666877"/>
            <a:ext cx="6484283" cy="67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  <a:spcBef>
                <a:spcPct val="0"/>
              </a:spcBef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100배 이상의 성능 향상</a:t>
            </a:r>
          </a:p>
        </p:txBody>
      </p:sp>
      <p:sp>
        <p:nvSpPr>
          <p:cNvPr id="12" name="Freeform 12"/>
          <p:cNvSpPr/>
          <p:nvPr/>
        </p:nvSpPr>
        <p:spPr>
          <a:xfrm>
            <a:off x="351622" y="4020393"/>
            <a:ext cx="8729244" cy="1593509"/>
          </a:xfrm>
          <a:custGeom>
            <a:avLst/>
            <a:gdLst/>
            <a:ahLst/>
            <a:cxnLst/>
            <a:rect l="l" t="t" r="r" b="b"/>
            <a:pathLst>
              <a:path w="8729244" h="1593509">
                <a:moveTo>
                  <a:pt x="0" y="0"/>
                </a:moveTo>
                <a:lnTo>
                  <a:pt x="8729244" y="0"/>
                </a:lnTo>
                <a:lnTo>
                  <a:pt x="8729244" y="1593510"/>
                </a:lnTo>
                <a:lnTo>
                  <a:pt x="0" y="1593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2978"/>
            </a:stretch>
          </a:blipFill>
        </p:spPr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198</Words>
  <Application>Microsoft Office PowerPoint</Application>
  <PresentationFormat>사용자 지정</PresentationFormat>
  <Paragraphs>72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Source Han Sans KR Medium</vt:lpstr>
      <vt:lpstr>Nanum Gothic Bold</vt:lpstr>
      <vt:lpstr>Calibri</vt:lpstr>
      <vt:lpstr>Source Han Sans KR Bold</vt:lpstr>
      <vt:lpstr>TT Commons Pro Bold</vt:lpstr>
      <vt:lpstr>Tlab 레트로라이프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 모자이크 생성기 상세설계</dc:title>
  <cp:lastModifiedBy>승화 우</cp:lastModifiedBy>
  <cp:revision>2</cp:revision>
  <dcterms:created xsi:type="dcterms:W3CDTF">2006-08-16T00:00:00Z</dcterms:created>
  <dcterms:modified xsi:type="dcterms:W3CDTF">2024-04-13T16:18:25Z</dcterms:modified>
  <dc:identifier>DAGCMz3R_Iw</dc:identifier>
</cp:coreProperties>
</file>